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Bold" charset="1" panose="00000000000000000000"/>
      <p:regular r:id="rId10"/>
    </p:embeddedFont>
    <p:embeddedFont>
      <p:font typeface="Nunito Bold Bold" charset="1" panose="00000000000000000000"/>
      <p:regular r:id="rId11"/>
    </p:embeddedFont>
    <p:embeddedFont>
      <p:font typeface="Nunito Bold Italics" charset="1" panose="00000000000000000000"/>
      <p:regular r:id="rId12"/>
    </p:embeddedFont>
    <p:embeddedFont>
      <p:font typeface="Nunito Bold Bold Italics" charset="1" panose="00000000000000000000"/>
      <p:regular r:id="rId13"/>
    </p:embeddedFont>
    <p:embeddedFont>
      <p:font typeface="Nunito" charset="1" panose="00000500000000000000"/>
      <p:regular r:id="rId14"/>
    </p:embeddedFont>
    <p:embeddedFont>
      <p:font typeface="Nunito Bold" charset="1" panose="00000800000000000000"/>
      <p:regular r:id="rId15"/>
    </p:embeddedFont>
    <p:embeddedFont>
      <p:font typeface="Nunito Bold Italics" charset="1" panose="00000000000000000000"/>
      <p:regular r:id="rId16"/>
    </p:embeddedFont>
    <p:embeddedFont>
      <p:font typeface="Nunito Light" charset="1" panose="00000400000000000000"/>
      <p:regular r:id="rId17"/>
    </p:embeddedFont>
    <p:embeddedFont>
      <p:font typeface="Nunito Heavy" charset="1" panose="00000000000000000000"/>
      <p:regular r:id="rId18"/>
    </p:embeddedFont>
    <p:embeddedFont>
      <p:font typeface="Nunito Heavy Italics" charset="1" panose="00000000000000000000"/>
      <p:regular r:id="rId19"/>
    </p:embeddedFont>
    <p:embeddedFont>
      <p:font typeface="Nunito Sans" charset="1" panose="00000500000000000000"/>
      <p:regular r:id="rId20"/>
    </p:embeddedFont>
    <p:embeddedFont>
      <p:font typeface="Nunito Sans Bold" charset="1" panose="00000800000000000000"/>
      <p:regular r:id="rId21"/>
    </p:embeddedFont>
    <p:embeddedFont>
      <p:font typeface="Nunito Sans Italics" charset="1" panose="00000500000000000000"/>
      <p:regular r:id="rId22"/>
    </p:embeddedFont>
    <p:embeddedFont>
      <p:font typeface="Nunito Sans Bold Italics" charset="1" panose="00000800000000000000"/>
      <p:regular r:id="rId23"/>
    </p:embeddedFont>
    <p:embeddedFont>
      <p:font typeface="Nunito Sans Extra-Light" charset="1" panose="00000300000000000000"/>
      <p:regular r:id="rId24"/>
    </p:embeddedFont>
    <p:embeddedFont>
      <p:font typeface="Nunito Sans Extra-Light Italics" charset="1" panose="00000300000000000000"/>
      <p:regular r:id="rId25"/>
    </p:embeddedFont>
    <p:embeddedFont>
      <p:font typeface="Nunito Sans Light" charset="1" panose="00000400000000000000"/>
      <p:regular r:id="rId26"/>
    </p:embeddedFont>
    <p:embeddedFont>
      <p:font typeface="Nunito Sans Light Italics" charset="1" panose="00000400000000000000"/>
      <p:regular r:id="rId27"/>
    </p:embeddedFont>
    <p:embeddedFont>
      <p:font typeface="Nunito Sans Semi-Bold" charset="1" panose="00000700000000000000"/>
      <p:regular r:id="rId28"/>
    </p:embeddedFont>
    <p:embeddedFont>
      <p:font typeface="Nunito Sans Semi-Bold Italics" charset="1" panose="00000700000000000000"/>
      <p:regular r:id="rId29"/>
    </p:embeddedFont>
    <p:embeddedFont>
      <p:font typeface="Nunito Sans Ultra-Bold" charset="1" panose="00000900000000000000"/>
      <p:regular r:id="rId30"/>
    </p:embeddedFont>
    <p:embeddedFont>
      <p:font typeface="Nunito Sans Ultra-Bold Italics" charset="1" panose="00000900000000000000"/>
      <p:regular r:id="rId31"/>
    </p:embeddedFont>
    <p:embeddedFont>
      <p:font typeface="Nunito Sans Heavy" charset="1" panose="00000A00000000000000"/>
      <p:regular r:id="rId32"/>
    </p:embeddedFont>
    <p:embeddedFont>
      <p:font typeface="Nunito Sa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57" Target="notesSlides/notesSlide7.xml" Type="http://schemas.openxmlformats.org/officeDocument/2006/relationships/notesSlide"/><Relationship Id="rId58" Target="notesSlides/notesSlide8.xml" Type="http://schemas.openxmlformats.org/officeDocument/2006/relationships/notesSlide"/><Relationship Id="rId59" Target="notesSlides/notesSlide9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0.xml" Type="http://schemas.openxmlformats.org/officeDocument/2006/relationships/notesSlide"/><Relationship Id="rId61" Target="notesSlides/notesSlide11.xml" Type="http://schemas.openxmlformats.org/officeDocument/2006/relationships/notesSlide"/><Relationship Id="rId62" Target="notesSlides/notesSlide12.xml" Type="http://schemas.openxmlformats.org/officeDocument/2006/relationships/notesSlide"/><Relationship Id="rId63" Target="notesSlides/notesSlide13.xml" Type="http://schemas.openxmlformats.org/officeDocument/2006/relationships/notesSlide"/><Relationship Id="rId64" Target="notesSlides/notesSlide14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Henry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Dashboard development</a:t>
            </a:r>
          </a:p>
          <a:p>
            <a:r>
              <a:rPr lang="en-US"/>
              <a:t>Screenshots</a:t>
            </a:r>
          </a:p>
          <a:p>
            <a:r>
              <a:rPr lang="en-US"/>
              <a:t>Bootstrap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Animation as people show</a:t>
            </a:r>
          </a:p>
          <a:p>
            <a:r>
              <a:rPr lang="en-US"/>
              <a:t>(blur or turn grey)</a:t>
            </a:r>
          </a:p>
          <a:p>
            <a:r>
              <a:rPr lang="en-US"/>
              <a:t>Change slide </a:t>
            </a:r>
          </a:p>
          <a:p>
            <a:r>
              <a:rPr lang="en-US"/>
              <a:t>Henry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</a:t>
            </a:r>
          </a:p>
          <a:p>
            <a:r>
              <a:rPr lang="en-US"/>
              <a:t>Change icons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Simon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Khaqan</a:t>
            </a:r>
          </a:p>
          <a:p>
            <a:r>
              <a:rPr lang="en-US"/>
              <a:t>change image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Very quick: This is our project after these 12 weeks, where we will show you the skills we have acquired on a project that also focuses on sustainability. We picked to work on a topic that mixed two of the UN sustainability goals. Goal 11 and 13: Sustainable cities and communities and Climate action.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Henry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Henry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Name</a:t>
            </a:r>
          </a:p>
          <a:p>
            <a:r>
              <a:rPr lang="en-US"/>
              <a:t>Who we were before the course</a:t>
            </a:r>
          </a:p>
          <a:p>
            <a:r>
              <a:rPr lang="en-US"/>
              <a:t>Our role in this project or during the presentation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Henry + alla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Maybe a poll for the participants? </a:t>
            </a:r>
          </a:p>
          <a:p>
            <a:r>
              <a:rPr lang="en-US"/>
              <a:t> - Do you believe in climate change? (EASY yes)</a:t>
            </a:r>
          </a:p>
          <a:p>
            <a:r>
              <a:rPr lang="en-US"/>
              <a:t>- How much solar energy do you think Sweden uses? (Hopefully they will be surprise and we can mentioned the potential)</a:t>
            </a:r>
          </a:p>
          <a:p>
            <a:r>
              <a:rPr lang="en-US"/>
              <a:t>- What is stopping you from using solar panals (We can pick choices where one is ”MONEY” or ”Initial investment” so we can then hook it up with our project.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Dani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-Data</a:t>
            </a:r>
          </a:p>
          <a:p>
            <a:r>
              <a:rPr lang="en-US"/>
              <a:t>- CUI</a:t>
            </a:r>
          </a:p>
          <a:p>
            <a:r>
              <a:rPr lang="en-US"/>
              <a:t>- CS</a:t>
            </a:r>
          </a:p>
          <a:p>
            <a:r>
              <a:rPr lang="en-US"/>
              <a:t>-AI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Dani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Khaqan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Khaqan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-Class</a:t>
            </a:r>
          </a:p>
          <a:p>
            <a:r>
              <a:rPr lang="en-US"/>
              <a:t>- Machine Learning</a:t>
            </a:r>
          </a:p>
          <a:p>
            <a:r>
              <a:rPr lang="en-US"/>
              <a:t>- Dash</a:t>
            </a:r>
          </a:p>
          <a:p>
            <a:r>
              <a:rPr lang="en-US"/>
              <a:t/>
            </a:r>
          </a:p>
          <a:p>
            <a:r>
              <a:rPr lang="en-US"/>
              <a:t>Moving headlines become a triangle.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Simbol --&gt; code Class --&gt; disappers</a:t>
            </a:r>
          </a:p>
          <a:p>
            <a:r>
              <a:rPr lang="en-US"/>
              <a:t>simbol --&gt; ML Code--&gt; disappears</a:t>
            </a:r>
          </a:p>
          <a:p>
            <a:r>
              <a:rPr lang="en-US"/>
              <a:t>simbol --&gt; Dash code --&lt;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 Khaqan First</a:t>
            </a:r>
          </a:p>
          <a:p>
            <a:r>
              <a:rPr lang="en-US"/>
              <a:t>- Simon continues..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Relationship Id="rId8" Target="../media/image4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48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7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jpeg" Type="http://schemas.openxmlformats.org/officeDocument/2006/relationships/image"/><Relationship Id="rId6" Target="../media/image5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5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983753" y="0"/>
            <a:ext cx="12664555" cy="1266450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555" t="0" r="-1655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767" y="4383139"/>
            <a:ext cx="7983753" cy="230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4"/>
              </a:lnSpc>
            </a:pPr>
            <a:r>
              <a:rPr lang="en-US" sz="4395">
                <a:solidFill>
                  <a:srgbClr val="FFFFFF"/>
                </a:solidFill>
                <a:latin typeface="Nunito Sans Heavy"/>
              </a:rPr>
              <a:t>SOLAR PANELS </a:t>
            </a:r>
          </a:p>
          <a:p>
            <a:pPr algn="ctr">
              <a:lnSpc>
                <a:spcPts val="6154"/>
              </a:lnSpc>
            </a:pPr>
            <a:r>
              <a:rPr lang="en-US" sz="4395">
                <a:solidFill>
                  <a:srgbClr val="FFFFFF"/>
                </a:solidFill>
                <a:latin typeface="Nunito Sans Heavy"/>
              </a:rPr>
              <a:t>RETURN ON INVESTED CAPITAL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611" y="2144822"/>
            <a:ext cx="9048838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DE32"/>
                </a:solidFill>
                <a:latin typeface="Nunito Sans Heavy"/>
              </a:rPr>
              <a:t>GRADUATION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6193" y="3194622"/>
            <a:ext cx="7074591" cy="91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7"/>
              </a:lnSpc>
            </a:pPr>
            <a:r>
              <a:rPr lang="en-US" sz="5398" spc="1085">
                <a:solidFill>
                  <a:srgbClr val="FFFFFF"/>
                </a:solidFill>
                <a:latin typeface="Nunito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8235" y="2427235"/>
            <a:ext cx="7859765" cy="7859765"/>
            <a:chOff x="0" y="0"/>
            <a:chExt cx="3331210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l="0" t="-1052" r="0" b="-105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The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Dash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9523085" y="-2584422"/>
            <a:ext cx="10940556" cy="10940556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714915" y="2390223"/>
            <a:ext cx="3603056" cy="6868077"/>
            <a:chOff x="0" y="0"/>
            <a:chExt cx="948953" cy="1808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953" cy="1808876"/>
            </a:xfrm>
            <a:custGeom>
              <a:avLst/>
              <a:gdLst/>
              <a:ahLst/>
              <a:cxnLst/>
              <a:rect r="r" b="b" t="t" l="l"/>
              <a:pathLst>
                <a:path h="1808876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742267"/>
                  </a:lnTo>
                  <a:cubicBezTo>
                    <a:pt x="948953" y="1779054"/>
                    <a:pt x="919131" y="1808876"/>
                    <a:pt x="882343" y="1808876"/>
                  </a:cubicBezTo>
                  <a:lnTo>
                    <a:pt x="66610" y="1808876"/>
                  </a:lnTo>
                  <a:cubicBezTo>
                    <a:pt x="29822" y="1808876"/>
                    <a:pt x="0" y="1779054"/>
                    <a:pt x="0" y="1742267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8953" cy="1846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72354" y="2390223"/>
            <a:ext cx="3603056" cy="6868077"/>
            <a:chOff x="0" y="0"/>
            <a:chExt cx="948953" cy="1808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8953" cy="1808876"/>
            </a:xfrm>
            <a:custGeom>
              <a:avLst/>
              <a:gdLst/>
              <a:ahLst/>
              <a:cxnLst/>
              <a:rect r="r" b="b" t="t" l="l"/>
              <a:pathLst>
                <a:path h="1808876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742267"/>
                  </a:lnTo>
                  <a:cubicBezTo>
                    <a:pt x="948953" y="1779054"/>
                    <a:pt x="919131" y="1808876"/>
                    <a:pt x="882343" y="1808876"/>
                  </a:cubicBezTo>
                  <a:lnTo>
                    <a:pt x="66610" y="1808876"/>
                  </a:lnTo>
                  <a:cubicBezTo>
                    <a:pt x="29822" y="1808876"/>
                    <a:pt x="0" y="1779054"/>
                    <a:pt x="0" y="1742267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48953" cy="1846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0554" y="2641361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1" y="0"/>
                </a:lnTo>
                <a:lnTo>
                  <a:pt x="3286241" y="3286240"/>
                </a:lnTo>
                <a:lnTo>
                  <a:pt x="0" y="328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135044" y="2885856"/>
            <a:ext cx="2797260" cy="27972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29794" y="2390223"/>
            <a:ext cx="3603056" cy="6868077"/>
            <a:chOff x="0" y="0"/>
            <a:chExt cx="948953" cy="18088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8953" cy="1808876"/>
            </a:xfrm>
            <a:custGeom>
              <a:avLst/>
              <a:gdLst/>
              <a:ahLst/>
              <a:cxnLst/>
              <a:rect r="r" b="b" t="t" l="l"/>
              <a:pathLst>
                <a:path h="1808876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742267"/>
                  </a:lnTo>
                  <a:cubicBezTo>
                    <a:pt x="948953" y="1779054"/>
                    <a:pt x="919131" y="1808876"/>
                    <a:pt x="882343" y="1808876"/>
                  </a:cubicBezTo>
                  <a:lnTo>
                    <a:pt x="66610" y="1808876"/>
                  </a:lnTo>
                  <a:cubicBezTo>
                    <a:pt x="29822" y="1808876"/>
                    <a:pt x="0" y="1779054"/>
                    <a:pt x="0" y="1742267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48953" cy="1846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370970" y="2641361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0"/>
                </a:lnTo>
                <a:lnTo>
                  <a:pt x="0" y="328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615460" y="2885856"/>
            <a:ext cx="2797260" cy="279724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2667" t="-4355" r="0" b="-10792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630762" y="2641361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0"/>
                </a:lnTo>
                <a:lnTo>
                  <a:pt x="0" y="328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875252" y="2885856"/>
            <a:ext cx="2797260" cy="2797249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0" r="-24999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987234" y="2390223"/>
            <a:ext cx="3603056" cy="6868077"/>
            <a:chOff x="0" y="0"/>
            <a:chExt cx="948953" cy="18088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48953" cy="1808876"/>
            </a:xfrm>
            <a:custGeom>
              <a:avLst/>
              <a:gdLst/>
              <a:ahLst/>
              <a:cxnLst/>
              <a:rect r="r" b="b" t="t" l="l"/>
              <a:pathLst>
                <a:path h="1808876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742267"/>
                  </a:lnTo>
                  <a:cubicBezTo>
                    <a:pt x="948953" y="1779054"/>
                    <a:pt x="919131" y="1808876"/>
                    <a:pt x="882343" y="1808876"/>
                  </a:cubicBezTo>
                  <a:lnTo>
                    <a:pt x="66610" y="1808876"/>
                  </a:lnTo>
                  <a:cubicBezTo>
                    <a:pt x="29822" y="1808876"/>
                    <a:pt x="0" y="1779054"/>
                    <a:pt x="0" y="1742267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48953" cy="1846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111178" y="2641361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0"/>
                </a:lnTo>
                <a:lnTo>
                  <a:pt x="0" y="328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3355695" y="2885856"/>
            <a:ext cx="2797260" cy="2797249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8030" t="0" r="-31969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077174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Task Allocation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42985" y="6143588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DANIELA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83193" y="6143588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SIMON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12849" y="6640689"/>
            <a:ext cx="2841651" cy="35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..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53049" y="6640689"/>
            <a:ext cx="2841651" cy="221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23401" y="6143588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KHAQAN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93265" y="6640689"/>
            <a:ext cx="2841651" cy="221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63609" y="6143588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HENRY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33473" y="6640689"/>
            <a:ext cx="2841651" cy="221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Lorem ipsum dolor sit amet, consectetur adipiscing elit, sed do eiusmod tempor incididunt ut labore et dolore magna aliqua.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1321991" y="-1864992"/>
            <a:ext cx="7859765" cy="7859765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275651"/>
            <a:ext cx="1079412" cy="1264319"/>
          </a:xfrm>
          <a:custGeom>
            <a:avLst/>
            <a:gdLst/>
            <a:ahLst/>
            <a:cxnLst/>
            <a:rect r="r" b="b" t="t" l="l"/>
            <a:pathLst>
              <a:path h="1264319" w="1079412">
                <a:moveTo>
                  <a:pt x="0" y="0"/>
                </a:moveTo>
                <a:lnTo>
                  <a:pt x="1079412" y="0"/>
                </a:lnTo>
                <a:lnTo>
                  <a:pt x="1079412" y="1264319"/>
                </a:lnTo>
                <a:lnTo>
                  <a:pt x="0" y="126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915361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31517"/>
            <a:ext cx="1079412" cy="1084837"/>
          </a:xfrm>
          <a:custGeom>
            <a:avLst/>
            <a:gdLst/>
            <a:ahLst/>
            <a:cxnLst/>
            <a:rect r="r" b="b" t="t" l="l"/>
            <a:pathLst>
              <a:path h="1084837" w="1079412">
                <a:moveTo>
                  <a:pt x="0" y="0"/>
                </a:moveTo>
                <a:lnTo>
                  <a:pt x="1079412" y="0"/>
                </a:lnTo>
                <a:lnTo>
                  <a:pt x="1079412" y="1084836"/>
                </a:lnTo>
                <a:lnTo>
                  <a:pt x="0" y="1084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178888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20697" y="6117879"/>
            <a:ext cx="6824173" cy="2996949"/>
          </a:xfrm>
          <a:custGeom>
            <a:avLst/>
            <a:gdLst/>
            <a:ahLst/>
            <a:cxnLst/>
            <a:rect r="r" b="b" t="t" l="l"/>
            <a:pathLst>
              <a:path h="2996949" w="6824173">
                <a:moveTo>
                  <a:pt x="0" y="0"/>
                </a:moveTo>
                <a:lnTo>
                  <a:pt x="6824173" y="0"/>
                </a:lnTo>
                <a:lnTo>
                  <a:pt x="6824173" y="2996949"/>
                </a:lnTo>
                <a:lnTo>
                  <a:pt x="0" y="299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Agile 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63235" y="3430486"/>
            <a:ext cx="341040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 Bold"/>
              </a:rPr>
              <a:t>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235" y="4977743"/>
            <a:ext cx="341040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Kanban Board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3235" y="6596610"/>
            <a:ext cx="341040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Daily Stand Ups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3235" y="8241269"/>
            <a:ext cx="341040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Teams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235" y="3926866"/>
            <a:ext cx="7785378" cy="40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Lorem ipsum dolor sit amet, consectetur adipiscing elit,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3235" y="5474123"/>
            <a:ext cx="7785378" cy="40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Lorem ipsum dolor sit amet, consectetur adipiscing elit,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3235" y="7092991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Henry was the BEST scrum master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3235" y="8737650"/>
            <a:ext cx="7785378" cy="40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Lorem ipsum dolor sit amet, consectetur adipiscing elit,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"/>
              </a:rPr>
              <a:t>Tools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5339" y="3010612"/>
            <a:ext cx="6035244" cy="5507160"/>
          </a:xfrm>
          <a:custGeom>
            <a:avLst/>
            <a:gdLst/>
            <a:ahLst/>
            <a:cxnLst/>
            <a:rect r="r" b="b" t="t" l="l"/>
            <a:pathLst>
              <a:path h="5507160" w="6035244">
                <a:moveTo>
                  <a:pt x="0" y="0"/>
                </a:moveTo>
                <a:lnTo>
                  <a:pt x="6035244" y="0"/>
                </a:lnTo>
                <a:lnTo>
                  <a:pt x="6035244" y="5507161"/>
                </a:lnTo>
                <a:lnTo>
                  <a:pt x="0" y="550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7417" y="3010612"/>
            <a:ext cx="6035244" cy="5507160"/>
          </a:xfrm>
          <a:custGeom>
            <a:avLst/>
            <a:gdLst/>
            <a:ahLst/>
            <a:cxnLst/>
            <a:rect r="r" b="b" t="t" l="l"/>
            <a:pathLst>
              <a:path h="5507160" w="6035244">
                <a:moveTo>
                  <a:pt x="0" y="0"/>
                </a:moveTo>
                <a:lnTo>
                  <a:pt x="6035244" y="0"/>
                </a:lnTo>
                <a:lnTo>
                  <a:pt x="6035244" y="5507161"/>
                </a:lnTo>
                <a:lnTo>
                  <a:pt x="0" y="550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239077" y="2595474"/>
            <a:ext cx="2227768" cy="222775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21155" y="2595474"/>
            <a:ext cx="2227768" cy="222775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3094" t="0" r="-274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Challenges &amp; Learnings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5897" y="5061371"/>
            <a:ext cx="461412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0745" y="5061371"/>
            <a:ext cx="4248588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"/>
              </a:rPr>
              <a:t>LEARNINGS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47315" y="5596136"/>
            <a:ext cx="5011292" cy="3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000000"/>
                </a:solidFill>
                <a:latin typeface="Nunito"/>
              </a:rPr>
              <a:t>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9393" y="5596136"/>
            <a:ext cx="5011292" cy="3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000000"/>
                </a:solidFill>
                <a:latin typeface="Nunito"/>
              </a:rPr>
              <a:t>Priority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Vision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8747"/>
            <a:ext cx="4175236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"/>
              </a:rPr>
              <a:t>Next Steps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3853713">
            <a:off x="6731429" y="-2848776"/>
            <a:ext cx="11161475" cy="8619298"/>
            <a:chOff x="0" y="0"/>
            <a:chExt cx="37033111" cy="28598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solidFill>
              <a:srgbClr val="FFDE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961938"/>
            <a:ext cx="7043171" cy="55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450" indent="-335725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FFFFFF"/>
                </a:solidFill>
                <a:latin typeface="Nunito"/>
              </a:rPr>
              <a:t>Lorem ipsum dolor sit amet, c.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339810" y="-955976"/>
            <a:ext cx="15796913" cy="12198951"/>
            <a:chOff x="0" y="0"/>
            <a:chExt cx="37033111" cy="28598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blipFill>
              <a:blip r:embed="rId3"/>
              <a:stretch>
                <a:fillRect l="-15168" t="0" r="-667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6080030">
            <a:off x="11731234" y="-1552837"/>
            <a:ext cx="12433543" cy="9601635"/>
            <a:chOff x="0" y="0"/>
            <a:chExt cx="37033111" cy="28598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solidFill>
              <a:srgbClr val="FFDE32">
                <a:alpha val="4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5578962">
            <a:off x="-4896422" y="6353819"/>
            <a:ext cx="12433543" cy="9601635"/>
            <a:chOff x="0" y="0"/>
            <a:chExt cx="37033111" cy="28598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solidFill>
              <a:srgbClr val="F4D743">
                <a:alpha val="4666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11334" y="3688688"/>
            <a:ext cx="1426533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unito"/>
              </a:rPr>
              <a:t>Hasta la vista, baby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7756" y="5075746"/>
            <a:ext cx="80281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unito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3662146">
            <a:off x="-2782007" y="-3095254"/>
            <a:ext cx="12474931" cy="9660095"/>
            <a:chOff x="0" y="0"/>
            <a:chExt cx="38768655" cy="30020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6" y="29119450"/>
                    <a:pt x="27012645" y="28103323"/>
                  </a:cubicBezTo>
                  <a:cubicBezTo>
                    <a:pt x="32142047" y="26507315"/>
                    <a:pt x="38200710" y="23879177"/>
                    <a:pt x="40011858" y="18349215"/>
                  </a:cubicBezTo>
                  <a:cubicBezTo>
                    <a:pt x="41136571" y="14915007"/>
                    <a:pt x="40065706" y="11369295"/>
                    <a:pt x="36719637" y="9825864"/>
                  </a:cubicBezTo>
                  <a:cubicBezTo>
                    <a:pt x="32461454" y="7861808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3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solidFill>
              <a:srgbClr val="FFDE3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305184">
            <a:off x="-4833017" y="-35816"/>
            <a:ext cx="14186851" cy="10985739"/>
            <a:chOff x="0" y="0"/>
            <a:chExt cx="38768655" cy="30020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6" y="29119450"/>
                    <a:pt x="27012645" y="28103323"/>
                  </a:cubicBezTo>
                  <a:cubicBezTo>
                    <a:pt x="32142047" y="26507315"/>
                    <a:pt x="38200710" y="23879177"/>
                    <a:pt x="40011858" y="18349215"/>
                  </a:cubicBezTo>
                  <a:cubicBezTo>
                    <a:pt x="41136571" y="14915007"/>
                    <a:pt x="40065706" y="11369295"/>
                    <a:pt x="36719637" y="9825864"/>
                  </a:cubicBezTo>
                  <a:cubicBezTo>
                    <a:pt x="32461454" y="7861808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3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blipFill>
              <a:blip r:embed="rId3"/>
              <a:stretch>
                <a:fillRect l="-8058" t="0" r="-805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293969" y="5068177"/>
            <a:ext cx="2586840" cy="2596079"/>
          </a:xfrm>
          <a:custGeom>
            <a:avLst/>
            <a:gdLst/>
            <a:ahLst/>
            <a:cxnLst/>
            <a:rect r="r" b="b" t="t" l="l"/>
            <a:pathLst>
              <a:path h="2596079" w="2586840">
                <a:moveTo>
                  <a:pt x="0" y="0"/>
                </a:moveTo>
                <a:lnTo>
                  <a:pt x="2586841" y="0"/>
                </a:lnTo>
                <a:lnTo>
                  <a:pt x="2586841" y="2596079"/>
                </a:lnTo>
                <a:lnTo>
                  <a:pt x="0" y="259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9138" y="5068177"/>
            <a:ext cx="2596079" cy="2596079"/>
          </a:xfrm>
          <a:custGeom>
            <a:avLst/>
            <a:gdLst/>
            <a:ahLst/>
            <a:cxnLst/>
            <a:rect r="r" b="b" t="t" l="l"/>
            <a:pathLst>
              <a:path h="2596079" w="2596079">
                <a:moveTo>
                  <a:pt x="0" y="0"/>
                </a:moveTo>
                <a:lnTo>
                  <a:pt x="2596080" y="0"/>
                </a:lnTo>
                <a:lnTo>
                  <a:pt x="2596080" y="2596079"/>
                </a:lnTo>
                <a:lnTo>
                  <a:pt x="0" y="259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25649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68150"/>
            <a:ext cx="18288000" cy="4718850"/>
            <a:chOff x="0" y="0"/>
            <a:chExt cx="4816593" cy="1242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242825"/>
            </a:xfrm>
            <a:custGeom>
              <a:avLst/>
              <a:gdLst/>
              <a:ahLst/>
              <a:cxnLst/>
              <a:rect r="r" b="b" t="t" l="l"/>
              <a:pathLst>
                <a:path h="12428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42825"/>
                  </a:lnTo>
                  <a:lnTo>
                    <a:pt x="0" y="1242825"/>
                  </a:lnTo>
                  <a:close/>
                </a:path>
              </a:pathLst>
            </a:custGeom>
            <a:solidFill>
              <a:srgbClr val="F4D7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8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1544" y="2622971"/>
            <a:ext cx="11704912" cy="4416767"/>
          </a:xfrm>
          <a:custGeom>
            <a:avLst/>
            <a:gdLst/>
            <a:ahLst/>
            <a:cxnLst/>
            <a:rect r="r" b="b" t="t" l="l"/>
            <a:pathLst>
              <a:path h="4416767" w="11704912">
                <a:moveTo>
                  <a:pt x="0" y="0"/>
                </a:moveTo>
                <a:lnTo>
                  <a:pt x="11704912" y="0"/>
                </a:lnTo>
                <a:lnTo>
                  <a:pt x="11704912" y="4416767"/>
                </a:lnTo>
                <a:lnTo>
                  <a:pt x="0" y="441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963095" y="2884978"/>
            <a:ext cx="2071530" cy="207152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589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728808" y="2884978"/>
            <a:ext cx="2071530" cy="207152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62" r="0" b="-2562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94522" y="2884978"/>
            <a:ext cx="2071530" cy="207152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9052" t="0" r="-30479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260236" y="2884978"/>
            <a:ext cx="2071530" cy="207152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115" t="0" r="-1611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18417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4790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SCOPE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39598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71321" y="7260407"/>
            <a:ext cx="3583966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TECHNIQUES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696" y="914400"/>
            <a:ext cx="8838608" cy="9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Meet Our Best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6312" y="2795928"/>
            <a:ext cx="3603056" cy="5375469"/>
            <a:chOff x="0" y="0"/>
            <a:chExt cx="948953" cy="14157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3752" y="2795928"/>
            <a:ext cx="3603056" cy="5375469"/>
            <a:chOff x="0" y="0"/>
            <a:chExt cx="948953" cy="1415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81952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1" y="0"/>
                </a:lnTo>
                <a:lnTo>
                  <a:pt x="3286241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94992" y="3291561"/>
            <a:ext cx="2797260" cy="2797249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2723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21192" y="2795928"/>
            <a:ext cx="3603056" cy="5375469"/>
            <a:chOff x="0" y="0"/>
            <a:chExt cx="948953" cy="1415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62368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06858" y="3291561"/>
            <a:ext cx="2797260" cy="2797249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5000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622160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866650" y="3291561"/>
            <a:ext cx="2797260" cy="279724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78631" y="2795928"/>
            <a:ext cx="3603056" cy="5375469"/>
            <a:chOff x="0" y="0"/>
            <a:chExt cx="948953" cy="14157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102576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347093" y="3291561"/>
            <a:ext cx="2797260" cy="2797249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2847" t="0" r="-32847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829042" y="6644543"/>
            <a:ext cx="3392061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DANIELA BARRERA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74591" y="6644543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SIMON JANLÖV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67995" y="6644505"/>
            <a:ext cx="330944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KHAQAN YOUSAG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55006" y="6644543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HENRY APLER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24655" y="5426046"/>
            <a:ext cx="9721947" cy="972190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-3025556"/>
            <a:ext cx="12664555" cy="1266450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The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8747"/>
            <a:ext cx="3647972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History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61938"/>
            <a:ext cx="7043171" cy="440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Nunito"/>
              </a:rPr>
              <a:t>Why is renewal energy important. </a:t>
            </a:r>
          </a:p>
          <a:p>
            <a:pPr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Nunito"/>
              </a:rPr>
              <a:t>How much solar energy is used in Sweden now (potential graph here to show it’s 2%?)</a:t>
            </a:r>
          </a:p>
          <a:p>
            <a:pPr>
              <a:lnSpc>
                <a:spcPts val="4354"/>
              </a:lnSpc>
            </a:pPr>
          </a:p>
          <a:p>
            <a:pPr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Nunito"/>
              </a:rPr>
              <a:t>What is stopping people from using more solar energy? $$</a:t>
            </a:r>
          </a:p>
          <a:p>
            <a:pPr>
              <a:lnSpc>
                <a:spcPts val="43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8235" y="2427235"/>
            <a:ext cx="7859765" cy="7859765"/>
            <a:chOff x="0" y="0"/>
            <a:chExt cx="3331210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l="0" t="-1052" r="0" b="-105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275651"/>
            <a:ext cx="1079412" cy="1264319"/>
          </a:xfrm>
          <a:custGeom>
            <a:avLst/>
            <a:gdLst/>
            <a:ahLst/>
            <a:cxnLst/>
            <a:rect r="r" b="b" t="t" l="l"/>
            <a:pathLst>
              <a:path h="1264319" w="1079412">
                <a:moveTo>
                  <a:pt x="0" y="0"/>
                </a:moveTo>
                <a:lnTo>
                  <a:pt x="1079412" y="0"/>
                </a:lnTo>
                <a:lnTo>
                  <a:pt x="1079412" y="1264319"/>
                </a:lnTo>
                <a:lnTo>
                  <a:pt x="0" y="126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915361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531517"/>
            <a:ext cx="1079412" cy="1084837"/>
          </a:xfrm>
          <a:custGeom>
            <a:avLst/>
            <a:gdLst/>
            <a:ahLst/>
            <a:cxnLst/>
            <a:rect r="r" b="b" t="t" l="l"/>
            <a:pathLst>
              <a:path h="1084837" w="1079412">
                <a:moveTo>
                  <a:pt x="0" y="0"/>
                </a:moveTo>
                <a:lnTo>
                  <a:pt x="1079412" y="0"/>
                </a:lnTo>
                <a:lnTo>
                  <a:pt x="1079412" y="1084836"/>
                </a:lnTo>
                <a:lnTo>
                  <a:pt x="0" y="1084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78888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Our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235" y="3430486"/>
            <a:ext cx="406679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Reliable Official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3235" y="4977743"/>
            <a:ext cx="406679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Clear User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3235" y="6596610"/>
            <a:ext cx="3969949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Calculated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235" y="8241269"/>
            <a:ext cx="4066793" cy="53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"/>
              </a:rPr>
              <a:t>Artificial Intelligence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3235" y="3926866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Did you know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3235" y="5474123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that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3235" y="7092991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the bird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3235" y="8737650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Is the word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"/>
              </a:rPr>
              <a:t>Scope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Final Product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5850" y="2512321"/>
            <a:ext cx="7881252" cy="2963147"/>
            <a:chOff x="0" y="0"/>
            <a:chExt cx="2075721" cy="780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5400000">
            <a:off x="8412215" y="-2251409"/>
            <a:ext cx="10940556" cy="10940556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614779" y="2512321"/>
            <a:ext cx="7881252" cy="2963147"/>
            <a:chOff x="0" y="0"/>
            <a:chExt cx="2075721" cy="780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5850" y="5914010"/>
            <a:ext cx="7881252" cy="2963147"/>
            <a:chOff x="0" y="0"/>
            <a:chExt cx="2075721" cy="7804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14779" y="5944750"/>
            <a:ext cx="7881252" cy="2963147"/>
            <a:chOff x="0" y="0"/>
            <a:chExt cx="2075721" cy="7804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70882" y="3335383"/>
            <a:ext cx="1230819" cy="1317024"/>
          </a:xfrm>
          <a:custGeom>
            <a:avLst/>
            <a:gdLst/>
            <a:ahLst/>
            <a:cxnLst/>
            <a:rect r="r" b="b" t="t" l="l"/>
            <a:pathLst>
              <a:path h="1317024" w="1230819">
                <a:moveTo>
                  <a:pt x="0" y="0"/>
                </a:moveTo>
                <a:lnTo>
                  <a:pt x="1230820" y="0"/>
                </a:lnTo>
                <a:lnTo>
                  <a:pt x="1230820" y="1317024"/>
                </a:lnTo>
                <a:lnTo>
                  <a:pt x="0" y="131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0882" y="6780174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20" y="0"/>
                </a:lnTo>
                <a:lnTo>
                  <a:pt x="1230820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50567" y="3401919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19" y="0"/>
                </a:lnTo>
                <a:lnTo>
                  <a:pt x="1230819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10879" y="6780174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19" y="0"/>
                </a:lnTo>
                <a:lnTo>
                  <a:pt x="1230819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827566" y="4863406"/>
            <a:ext cx="2223001" cy="2177821"/>
            <a:chOff x="0" y="0"/>
            <a:chExt cx="691583" cy="6775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1583" cy="677527"/>
            </a:xfrm>
            <a:custGeom>
              <a:avLst/>
              <a:gdLst/>
              <a:ahLst/>
              <a:cxnLst/>
              <a:rect r="r" b="b" t="t" l="l"/>
              <a:pathLst>
                <a:path h="677527" w="691583">
                  <a:moveTo>
                    <a:pt x="149260" y="0"/>
                  </a:moveTo>
                  <a:lnTo>
                    <a:pt x="542323" y="0"/>
                  </a:lnTo>
                  <a:cubicBezTo>
                    <a:pt x="624757" y="0"/>
                    <a:pt x="691583" y="66826"/>
                    <a:pt x="691583" y="149260"/>
                  </a:cubicBezTo>
                  <a:lnTo>
                    <a:pt x="691583" y="528267"/>
                  </a:lnTo>
                  <a:cubicBezTo>
                    <a:pt x="691583" y="567853"/>
                    <a:pt x="675857" y="605818"/>
                    <a:pt x="647866" y="633810"/>
                  </a:cubicBezTo>
                  <a:cubicBezTo>
                    <a:pt x="619874" y="661801"/>
                    <a:pt x="581909" y="677527"/>
                    <a:pt x="542323" y="677527"/>
                  </a:cubicBezTo>
                  <a:lnTo>
                    <a:pt x="149260" y="677527"/>
                  </a:lnTo>
                  <a:cubicBezTo>
                    <a:pt x="66826" y="677527"/>
                    <a:pt x="0" y="610701"/>
                    <a:pt x="0" y="528267"/>
                  </a:cubicBezTo>
                  <a:lnTo>
                    <a:pt x="0" y="149260"/>
                  </a:lnTo>
                  <a:cubicBezTo>
                    <a:pt x="0" y="109674"/>
                    <a:pt x="15726" y="71709"/>
                    <a:pt x="43717" y="43717"/>
                  </a:cubicBezTo>
                  <a:cubicBezTo>
                    <a:pt x="71709" y="15726"/>
                    <a:pt x="109674" y="0"/>
                    <a:pt x="149260" y="0"/>
                  </a:cubicBezTo>
                  <a:close/>
                </a:path>
              </a:pathLst>
            </a:custGeom>
            <a:solidFill>
              <a:srgbClr val="FFDE3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91583" cy="715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490464" y="4227207"/>
            <a:ext cx="2993639" cy="2814021"/>
          </a:xfrm>
          <a:custGeom>
            <a:avLst/>
            <a:gdLst/>
            <a:ahLst/>
            <a:cxnLst/>
            <a:rect r="r" b="b" t="t" l="l"/>
            <a:pathLst>
              <a:path h="2814021" w="2993639">
                <a:moveTo>
                  <a:pt x="0" y="0"/>
                </a:moveTo>
                <a:lnTo>
                  <a:pt x="2993639" y="0"/>
                </a:lnTo>
                <a:lnTo>
                  <a:pt x="2993639" y="2814020"/>
                </a:lnTo>
                <a:lnTo>
                  <a:pt x="0" y="2814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The Techniques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52208" y="3171244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PYTHON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33811" y="3194677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ETL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73500" y="6572932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VISUALISATION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52208" y="6572932"/>
            <a:ext cx="386373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MACHINE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52208" y="3668345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OUR LANGUAGE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33811" y="3691778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CLEANING AND SORTING OUR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73500" y="7070034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DASH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52208" y="7070034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PREDICTION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32747" y="5311178"/>
            <a:ext cx="2612638" cy="46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Nunito Bold"/>
              </a:rPr>
              <a:t>GIT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24000" y="5735866"/>
            <a:ext cx="2126567" cy="32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7"/>
              </a:lnSpc>
            </a:pPr>
            <a:r>
              <a:rPr lang="en-US" sz="1912">
                <a:solidFill>
                  <a:srgbClr val="000000"/>
                </a:solidFill>
                <a:latin typeface="Nunito"/>
              </a:rPr>
              <a:t>CONNECTOR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0088" y="6329487"/>
            <a:ext cx="2806109" cy="2507960"/>
          </a:xfrm>
          <a:custGeom>
            <a:avLst/>
            <a:gdLst/>
            <a:ahLst/>
            <a:cxnLst/>
            <a:rect r="r" b="b" t="t" l="l"/>
            <a:pathLst>
              <a:path h="2507960" w="2806109">
                <a:moveTo>
                  <a:pt x="0" y="0"/>
                </a:moveTo>
                <a:lnTo>
                  <a:pt x="2806109" y="0"/>
                </a:lnTo>
                <a:lnTo>
                  <a:pt x="2806109" y="2507960"/>
                </a:lnTo>
                <a:lnTo>
                  <a:pt x="0" y="250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5146" y="1893047"/>
            <a:ext cx="2967758" cy="2481787"/>
          </a:xfrm>
          <a:custGeom>
            <a:avLst/>
            <a:gdLst/>
            <a:ahLst/>
            <a:cxnLst/>
            <a:rect r="r" b="b" t="t" l="l"/>
            <a:pathLst>
              <a:path h="2481787" w="2967758">
                <a:moveTo>
                  <a:pt x="0" y="0"/>
                </a:moveTo>
                <a:lnTo>
                  <a:pt x="2967757" y="0"/>
                </a:lnTo>
                <a:lnTo>
                  <a:pt x="2967757" y="2481787"/>
                </a:lnTo>
                <a:lnTo>
                  <a:pt x="0" y="2481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2860" y="6142031"/>
            <a:ext cx="3212114" cy="2882872"/>
          </a:xfrm>
          <a:custGeom>
            <a:avLst/>
            <a:gdLst/>
            <a:ahLst/>
            <a:cxnLst/>
            <a:rect r="r" b="b" t="t" l="l"/>
            <a:pathLst>
              <a:path h="2882872" w="3212114">
                <a:moveTo>
                  <a:pt x="0" y="0"/>
                </a:moveTo>
                <a:lnTo>
                  <a:pt x="3212114" y="0"/>
                </a:lnTo>
                <a:lnTo>
                  <a:pt x="3212114" y="2882872"/>
                </a:lnTo>
                <a:lnTo>
                  <a:pt x="0" y="2882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The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"/>
              </a:rPr>
              <a:t>Trinity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DAFyLJ4gYQ8</dc:identifier>
  <dcterms:modified xsi:type="dcterms:W3CDTF">2011-08-01T06:04:30Z</dcterms:modified>
  <cp:revision>1</cp:revision>
  <dc:title>Graduation Project</dc:title>
</cp:coreProperties>
</file>